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2"/>
  </p:notesMasterIdLst>
  <p:sldIdLst>
    <p:sldId id="268" r:id="rId2"/>
    <p:sldId id="269" r:id="rId3"/>
    <p:sldId id="257" r:id="rId4"/>
    <p:sldId id="258" r:id="rId5"/>
    <p:sldId id="259" r:id="rId6"/>
    <p:sldId id="262" r:id="rId7"/>
    <p:sldId id="261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5562"/>
    <a:srgbClr val="86BBAA"/>
    <a:srgbClr val="EEDA00"/>
    <a:srgbClr val="A98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4"/>
  </p:normalViewPr>
  <p:slideViewPr>
    <p:cSldViewPr snapToGrid="0">
      <p:cViewPr varScale="1">
        <p:scale>
          <a:sx n="93" d="100"/>
          <a:sy n="93" d="100"/>
        </p:scale>
        <p:origin x="2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3.png>
</file>

<file path=ppt/media/image4.jp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73C92-3560-3A42-AD9A-3848C6F4DB08}" type="datetimeFigureOut">
              <a:rPr lang="es-ES_tradnl" smtClean="0"/>
              <a:t>19/09/2025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5D7123-5626-A747-B5DE-2119EDE7A9F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6992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5D7123-5626-A747-B5DE-2119EDE7A9F7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35153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5D7123-5626-A747-B5DE-2119EDE7A9F7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75693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6CB8-4164-3442-873B-EE0D4752E2D3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62982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E30A-6C37-A34D-94EB-0B228ACBF94C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51525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F39CC-FFEB-134E-AFE2-0924B9F1A562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48061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C43D2-2468-B241-B7DF-FDD39745DA61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85027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827E9-3FE5-D44B-85BD-E0915994A761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88707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842BC-8ABA-1C47-8DA8-9B0E30C5AFD3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62689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F99ED-3916-3147-9C6D-608513654908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250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3CDCC-53AB-3E4C-9FE3-4F7FBF633CDB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24263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BF2D3-8318-9B43-8565-F4A6A70D339A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21135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675A9-4F6E-5B41-9038-E577A0B90040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60235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4A1371E-3DAF-0E4C-86E4-7D6EB60E7844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6836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AD487C2-D93D-7C45-9709-A2A530740617}" type="datetime1">
              <a:rPr lang="es-MX" smtClean="0"/>
              <a:t>19/09/2025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A2DFBE61-4702-DF48-8308-357C89AAD08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99782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 20">
            <a:extLst>
              <a:ext uri="{FF2B5EF4-FFF2-40B4-BE49-F238E27FC236}">
                <a16:creationId xmlns:a16="http://schemas.microsoft.com/office/drawing/2014/main" id="{80159D3C-2E92-3C84-A396-24DD44EBA185}"/>
              </a:ext>
            </a:extLst>
          </p:cNvPr>
          <p:cNvSpPr/>
          <p:nvPr/>
        </p:nvSpPr>
        <p:spPr>
          <a:xfrm>
            <a:off x="2071688" y="2814638"/>
            <a:ext cx="4832891" cy="4043362"/>
          </a:xfrm>
          <a:prstGeom prst="rect">
            <a:avLst/>
          </a:prstGeom>
          <a:solidFill>
            <a:srgbClr val="86BBAA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7005266-C9FF-C085-306B-DBCC0D48900C}"/>
              </a:ext>
            </a:extLst>
          </p:cNvPr>
          <p:cNvSpPr txBox="1"/>
          <p:nvPr/>
        </p:nvSpPr>
        <p:spPr>
          <a:xfrm>
            <a:off x="10508804" y="6460092"/>
            <a:ext cx="165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>
                <a:solidFill>
                  <a:srgbClr val="055562"/>
                </a:solidFill>
                <a:latin typeface="Avenir Book" panose="02000503020000020003" pitchFamily="2" charset="0"/>
              </a:rPr>
              <a:t>Junio de 2025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C4DAFF5-00D0-7065-73D8-99DFA837D1D6}"/>
              </a:ext>
            </a:extLst>
          </p:cNvPr>
          <p:cNvSpPr txBox="1"/>
          <p:nvPr/>
        </p:nvSpPr>
        <p:spPr>
          <a:xfrm>
            <a:off x="2281773" y="3500017"/>
            <a:ext cx="4506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b="1" dirty="0">
                <a:solidFill>
                  <a:srgbClr val="055562"/>
                </a:solidFill>
                <a:latin typeface="Avenir Book" panose="02000503020000020003" pitchFamily="2" charset="0"/>
              </a:rPr>
              <a:t>Equipo de Neuropsicología GIIN Jalisco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9F92406-1313-EB7B-4B58-2F6079EBAF51}"/>
              </a:ext>
            </a:extLst>
          </p:cNvPr>
          <p:cNvSpPr txBox="1"/>
          <p:nvPr/>
        </p:nvSpPr>
        <p:spPr>
          <a:xfrm>
            <a:off x="2982229" y="3870129"/>
            <a:ext cx="267451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>
                <a:solidFill>
                  <a:srgbClr val="A98F66"/>
                </a:solidFill>
              </a:rPr>
              <a:t>Dra. Esmeralda Matute</a:t>
            </a:r>
          </a:p>
          <a:p>
            <a:r>
              <a:rPr lang="es-ES_tradnl" dirty="0">
                <a:solidFill>
                  <a:srgbClr val="A98F66"/>
                </a:solidFill>
              </a:rPr>
              <a:t>Karina Pérez Rubio</a:t>
            </a:r>
          </a:p>
          <a:p>
            <a:r>
              <a:rPr lang="es-ES_tradnl" dirty="0">
                <a:solidFill>
                  <a:srgbClr val="A98F66"/>
                </a:solidFill>
              </a:rPr>
              <a:t>Ana Karen Preciado Barón</a:t>
            </a:r>
          </a:p>
          <a:p>
            <a:r>
              <a:rPr lang="es-ES_tradnl" dirty="0">
                <a:solidFill>
                  <a:srgbClr val="A98F66"/>
                </a:solidFill>
              </a:rPr>
              <a:t>Angélica Zuno Reyes</a:t>
            </a:r>
          </a:p>
          <a:p>
            <a:endParaRPr lang="es-ES_tradnl" dirty="0"/>
          </a:p>
          <a:p>
            <a:endParaRPr lang="es-ES_tradnl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B506DEF-4870-51B9-79AE-D0C9F641714C}"/>
              </a:ext>
            </a:extLst>
          </p:cNvPr>
          <p:cNvSpPr txBox="1"/>
          <p:nvPr/>
        </p:nvSpPr>
        <p:spPr>
          <a:xfrm>
            <a:off x="7552512" y="3429000"/>
            <a:ext cx="4653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b="1" dirty="0">
                <a:solidFill>
                  <a:schemeClr val="accent2">
                    <a:lumMod val="50000"/>
                  </a:schemeClr>
                </a:solidFill>
                <a:latin typeface="Avenir Book" panose="02000503020000020003" pitchFamily="2" charset="0"/>
              </a:rPr>
              <a:t>Análisis estadístico de los datos y desarrollo de la calculadora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983DC83-464F-91CA-7349-D98C8F536820}"/>
              </a:ext>
            </a:extLst>
          </p:cNvPr>
          <p:cNvSpPr txBox="1"/>
          <p:nvPr/>
        </p:nvSpPr>
        <p:spPr>
          <a:xfrm>
            <a:off x="7605035" y="4075331"/>
            <a:ext cx="2344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>
                <a:solidFill>
                  <a:srgbClr val="A98F66"/>
                </a:solidFill>
              </a:rPr>
              <a:t>Ricardo Jauregui Torres</a:t>
            </a:r>
          </a:p>
        </p:txBody>
      </p:sp>
      <p:pic>
        <p:nvPicPr>
          <p:cNvPr id="12" name="Picture 2" descr="LOGO UDG en jpg, png y dwg AutoCAD Gratis - DWGAutoCAD.com">
            <a:extLst>
              <a:ext uri="{FF2B5EF4-FFF2-40B4-BE49-F238E27FC236}">
                <a16:creationId xmlns:a16="http://schemas.microsoft.com/office/drawing/2014/main" id="{E214EAAE-0B93-EEE5-E840-CDFC4FB58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472" y="633712"/>
            <a:ext cx="985569" cy="138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E7DB31BD-D2BE-778A-6DE4-C03C0424F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41" y="4747292"/>
            <a:ext cx="1483899" cy="1483899"/>
          </a:xfrm>
          <a:prstGeom prst="rect">
            <a:avLst/>
          </a:prstGeom>
        </p:spPr>
      </p:pic>
      <p:pic>
        <p:nvPicPr>
          <p:cNvPr id="15" name="Picture 2" descr="Instituto de Neurociencias - UDG">
            <a:extLst>
              <a:ext uri="{FF2B5EF4-FFF2-40B4-BE49-F238E27FC236}">
                <a16:creationId xmlns:a16="http://schemas.microsoft.com/office/drawing/2014/main" id="{0700D3FF-7139-38F6-D706-AA278E9488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41" y="2627418"/>
            <a:ext cx="1575772" cy="161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6EF528EF-4832-07DF-2777-507C9E3479C7}"/>
              </a:ext>
            </a:extLst>
          </p:cNvPr>
          <p:cNvSpPr/>
          <p:nvPr/>
        </p:nvSpPr>
        <p:spPr>
          <a:xfrm>
            <a:off x="2071688" y="0"/>
            <a:ext cx="10134600" cy="281463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FCFB302-E1AF-20F7-D340-B6936B2450C6}"/>
              </a:ext>
            </a:extLst>
          </p:cNvPr>
          <p:cNvSpPr txBox="1"/>
          <p:nvPr/>
        </p:nvSpPr>
        <p:spPr>
          <a:xfrm>
            <a:off x="2217726" y="381983"/>
            <a:ext cx="937370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ES_tradnl" sz="4000" dirty="0">
                <a:solidFill>
                  <a:schemeClr val="accent2">
                    <a:lumMod val="50000"/>
                  </a:schemeClr>
                </a:solidFill>
              </a:rPr>
              <a:t>Conversión a puntuaciones z y percentiles individuales con la calculadora del </a:t>
            </a:r>
          </a:p>
          <a:p>
            <a:pPr algn="l"/>
            <a:r>
              <a:rPr lang="es-ES_tradnl" sz="4000" dirty="0">
                <a:solidFill>
                  <a:schemeClr val="accent2">
                    <a:lumMod val="50000"/>
                  </a:schemeClr>
                </a:solidFill>
              </a:rPr>
              <a:t>CERAD-MX  </a:t>
            </a:r>
          </a:p>
        </p:txBody>
      </p:sp>
    </p:spTree>
    <p:extLst>
      <p:ext uri="{BB962C8B-B14F-4D97-AF65-F5344CB8AC3E}">
        <p14:creationId xmlns:p14="http://schemas.microsoft.com/office/powerpoint/2010/main" val="1847659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F66CDEB-1ED3-53B4-FDA7-CDC4D13AB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40" y="1061701"/>
            <a:ext cx="10800298" cy="5400149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16FCF2FA-BA5B-858F-9231-41124DF58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956" y="204321"/>
            <a:ext cx="11510282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jemplo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visualización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gráfica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los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resultados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en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percentiles para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todas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las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medidas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incluidas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en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la base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datos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del CERAD-MX</a:t>
            </a:r>
            <a:endParaRPr lang="en-US" sz="1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6817062-83FE-3E86-DD4C-27E1AF478829}"/>
              </a:ext>
            </a:extLst>
          </p:cNvPr>
          <p:cNvSpPr txBox="1"/>
          <p:nvPr/>
        </p:nvSpPr>
        <p:spPr>
          <a:xfrm>
            <a:off x="11776502" y="64886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10</a:t>
            </a:r>
          </a:p>
        </p:txBody>
      </p: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64AD5DF0-BACB-946B-D138-0530D6CF0247}"/>
              </a:ext>
            </a:extLst>
          </p:cNvPr>
          <p:cNvSpPr/>
          <p:nvPr/>
        </p:nvSpPr>
        <p:spPr>
          <a:xfrm>
            <a:off x="172995" y="5614988"/>
            <a:ext cx="1328848" cy="1057661"/>
          </a:xfrm>
          <a:prstGeom prst="roundRect">
            <a:avLst/>
          </a:prstGeom>
          <a:ln w="28575">
            <a:solidFill>
              <a:srgbClr val="86BBAA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 sz="1400" dirty="0">
              <a:latin typeface="Avenir Book" panose="02000503020000020003" pitchFamily="2" charset="0"/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9954FA89-46D3-A7E7-F6E4-E4D5ABC1D9C5}"/>
              </a:ext>
            </a:extLst>
          </p:cNvPr>
          <p:cNvSpPr/>
          <p:nvPr/>
        </p:nvSpPr>
        <p:spPr>
          <a:xfrm>
            <a:off x="295956" y="5700906"/>
            <a:ext cx="261258" cy="22840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 dirty="0">
              <a:latin typeface="Avenir Book" panose="02000503020000020003" pitchFamily="2" charset="0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971950CC-5727-7912-38D8-10D7EA37AAB5}"/>
              </a:ext>
            </a:extLst>
          </p:cNvPr>
          <p:cNvSpPr/>
          <p:nvPr/>
        </p:nvSpPr>
        <p:spPr>
          <a:xfrm>
            <a:off x="295956" y="6031636"/>
            <a:ext cx="261258" cy="228407"/>
          </a:xfrm>
          <a:prstGeom prst="ellipse">
            <a:avLst/>
          </a:prstGeom>
          <a:solidFill>
            <a:srgbClr val="EED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>
              <a:latin typeface="Avenir Book" panose="02000503020000020003" pitchFamily="2" charset="0"/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B22E82E4-C582-A03F-B6CD-7DBD0CB873EF}"/>
              </a:ext>
            </a:extLst>
          </p:cNvPr>
          <p:cNvSpPr/>
          <p:nvPr/>
        </p:nvSpPr>
        <p:spPr>
          <a:xfrm>
            <a:off x="295956" y="6362366"/>
            <a:ext cx="261258" cy="22840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>
              <a:latin typeface="Avenir Book" panose="02000503020000020003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C6E493B-B7E3-2875-A0A0-7014C18E703E}"/>
              </a:ext>
            </a:extLst>
          </p:cNvPr>
          <p:cNvSpPr txBox="1"/>
          <p:nvPr/>
        </p:nvSpPr>
        <p:spPr>
          <a:xfrm>
            <a:off x="557214" y="5630443"/>
            <a:ext cx="5164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Alto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05F2DFB-B09C-0BDB-CF34-BA51B219545B}"/>
              </a:ext>
            </a:extLst>
          </p:cNvPr>
          <p:cNvSpPr txBox="1"/>
          <p:nvPr/>
        </p:nvSpPr>
        <p:spPr>
          <a:xfrm>
            <a:off x="542926" y="5966880"/>
            <a:ext cx="958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Promedio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286A995-D4F6-C496-53D2-C86A2D410FC8}"/>
              </a:ext>
            </a:extLst>
          </p:cNvPr>
          <p:cNvSpPr txBox="1"/>
          <p:nvPr/>
        </p:nvSpPr>
        <p:spPr>
          <a:xfrm>
            <a:off x="557214" y="6316394"/>
            <a:ext cx="540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Bajo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34982EB-558E-AD0E-F18C-9E08418EE26B}"/>
              </a:ext>
            </a:extLst>
          </p:cNvPr>
          <p:cNvSpPr txBox="1"/>
          <p:nvPr/>
        </p:nvSpPr>
        <p:spPr>
          <a:xfrm>
            <a:off x="1516429" y="6397236"/>
            <a:ext cx="25090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Interpretación de los colores </a:t>
            </a:r>
          </a:p>
        </p:txBody>
      </p:sp>
      <p:sp>
        <p:nvSpPr>
          <p:cNvPr id="13" name="Flecha izquierda 12">
            <a:extLst>
              <a:ext uri="{FF2B5EF4-FFF2-40B4-BE49-F238E27FC236}">
                <a16:creationId xmlns:a16="http://schemas.microsoft.com/office/drawing/2014/main" id="{7D29A7B9-CCCF-46BF-1784-B531A9D5F3E4}"/>
              </a:ext>
            </a:extLst>
          </p:cNvPr>
          <p:cNvSpPr/>
          <p:nvPr/>
        </p:nvSpPr>
        <p:spPr>
          <a:xfrm>
            <a:off x="1624804" y="5815109"/>
            <a:ext cx="971550" cy="559137"/>
          </a:xfrm>
          <a:prstGeom prst="leftArrow">
            <a:avLst/>
          </a:prstGeom>
          <a:solidFill>
            <a:srgbClr val="86BB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8C77AD7-3729-C402-4D57-3E1D41BFE996}"/>
              </a:ext>
            </a:extLst>
          </p:cNvPr>
          <p:cNvSpPr txBox="1"/>
          <p:nvPr/>
        </p:nvSpPr>
        <p:spPr>
          <a:xfrm>
            <a:off x="276015" y="5043290"/>
            <a:ext cx="1078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Valor de la </a:t>
            </a:r>
          </a:p>
          <a:p>
            <a:r>
              <a:rPr lang="es-ES_tradnl" sz="1400" dirty="0">
                <a:latin typeface="Avenir Book" panose="02000503020000020003" pitchFamily="2" charset="0"/>
              </a:rPr>
              <a:t>Puntuación</a:t>
            </a:r>
          </a:p>
        </p:txBody>
      </p:sp>
    </p:spTree>
    <p:extLst>
      <p:ext uri="{BB962C8B-B14F-4D97-AF65-F5344CB8AC3E}">
        <p14:creationId xmlns:p14="http://schemas.microsoft.com/office/powerpoint/2010/main" val="3464027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AD7556-C90D-4946-8E4E-1E79D5B3D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B0CC56-54B2-4AE0-87C5-296E78A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42815"/>
            <a:ext cx="12192000" cy="26151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A75AAB-8059-6059-0243-D4F8BFD8B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89" y="263476"/>
            <a:ext cx="10943415" cy="2520000"/>
          </a:xfrm>
          <a:ln>
            <a:solidFill>
              <a:srgbClr val="055562"/>
            </a:solidFill>
          </a:ln>
        </p:spPr>
        <p:txBody>
          <a:bodyPr vert="horz" lIns="274320" tIns="182880" rIns="274320" bIns="182880" rtlCol="0" anchor="ctr" anchorCtr="1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3200" cap="none" dirty="0">
                <a:solidFill>
                  <a:srgbClr val="055562"/>
                </a:solidFill>
                <a:latin typeface=""/>
              </a:rPr>
              <a:t>La dirección para acceder a la </a:t>
            </a:r>
            <a:r>
              <a:rPr lang="en-US" sz="3200" cap="none" dirty="0" err="1">
                <a:solidFill>
                  <a:srgbClr val="055562"/>
                </a:solidFill>
                <a:latin typeface=""/>
              </a:rPr>
              <a:t>calculadora</a:t>
            </a:r>
            <a:r>
              <a:rPr lang="en-US" sz="3200" cap="none" dirty="0">
                <a:solidFill>
                  <a:srgbClr val="055562"/>
                </a:solidFill>
                <a:latin typeface=""/>
              </a:rPr>
              <a:t> es:</a:t>
            </a:r>
            <a:br>
              <a:rPr lang="en-US" sz="3200" cap="none" dirty="0">
                <a:solidFill>
                  <a:srgbClr val="055562"/>
                </a:solidFill>
                <a:latin typeface=""/>
              </a:rPr>
            </a:br>
            <a:br>
              <a:rPr lang="en-US" sz="3200" cap="none" dirty="0">
                <a:solidFill>
                  <a:srgbClr val="055562"/>
                </a:solidFill>
                <a:latin typeface=""/>
              </a:rPr>
            </a:br>
            <a:r>
              <a:rPr lang="en-US" sz="3200" cap="none" dirty="0">
                <a:solidFill>
                  <a:srgbClr val="055562"/>
                </a:solidFill>
                <a:latin typeface=""/>
              </a:rPr>
              <a:t>https://labneuroudg.shinyapps.io/aplic/ </a:t>
            </a:r>
            <a:br>
              <a:rPr lang="en-US" sz="3200" cap="none" dirty="0">
                <a:solidFill>
                  <a:srgbClr val="055562"/>
                </a:solidFill>
                <a:latin typeface=""/>
              </a:rPr>
            </a:br>
            <a:br>
              <a:rPr lang="en-US" sz="3200" cap="none" dirty="0">
                <a:solidFill>
                  <a:srgbClr val="055562"/>
                </a:solidFill>
                <a:latin typeface=""/>
              </a:rPr>
            </a:br>
            <a:r>
              <a:rPr lang="en-US" sz="3200" cap="none" dirty="0">
                <a:solidFill>
                  <a:srgbClr val="055562"/>
                </a:solidFill>
                <a:latin typeface=""/>
              </a:rPr>
              <a:t>o </a:t>
            </a:r>
            <a:r>
              <a:rPr lang="en-US" sz="3200" cap="none" dirty="0" err="1">
                <a:solidFill>
                  <a:srgbClr val="055562"/>
                </a:solidFill>
                <a:latin typeface=""/>
              </a:rPr>
              <a:t>mediante</a:t>
            </a:r>
            <a:r>
              <a:rPr lang="en-US" sz="3200" cap="none" dirty="0">
                <a:solidFill>
                  <a:srgbClr val="055562"/>
                </a:solidFill>
                <a:latin typeface=""/>
              </a:rPr>
              <a:t> </a:t>
            </a:r>
            <a:r>
              <a:rPr lang="en-US" sz="3200" cap="none" dirty="0" err="1">
                <a:solidFill>
                  <a:srgbClr val="055562"/>
                </a:solidFill>
                <a:latin typeface=""/>
              </a:rPr>
              <a:t>código</a:t>
            </a:r>
            <a:r>
              <a:rPr lang="en-US" sz="3200" cap="none" dirty="0">
                <a:solidFill>
                  <a:srgbClr val="055562"/>
                </a:solidFill>
                <a:latin typeface=""/>
              </a:rPr>
              <a:t> QR: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00EF3C-6C69-01A9-43BC-B9B345722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2455" y="5206314"/>
            <a:ext cx="1571978" cy="83752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buNone/>
            </a:pPr>
            <a:endParaRPr lang="en-US" sz="4000" kern="1200" dirty="0">
              <a:solidFill>
                <a:srgbClr val="FFFFFF"/>
              </a:solidFill>
              <a:latin typeface="Avenir Book" panose="02000503020000020003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7AB4757-6BDA-468C-08B0-6DA2FB344FCD}"/>
              </a:ext>
            </a:extLst>
          </p:cNvPr>
          <p:cNvSpPr txBox="1"/>
          <p:nvPr/>
        </p:nvSpPr>
        <p:spPr>
          <a:xfrm>
            <a:off x="11891918" y="64886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2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1BDAB627-3C67-4C09-89C2-770616F57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745" y="2837638"/>
            <a:ext cx="3950910" cy="397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328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0D312B-5437-BE8F-D136-CA3EADC6F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43" y="199264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s-ES_tradnl" sz="1800" b="1" kern="1200" dirty="0">
                <a:solidFill>
                  <a:schemeClr val="accent2">
                    <a:lumMod val="75000"/>
                  </a:schemeClr>
                </a:solidFill>
                <a:latin typeface=""/>
              </a:rPr>
              <a:t>Paso 1: </a:t>
            </a:r>
            <a:r>
              <a:rPr lang="es-ES_tradnl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Para estandarizar las puntuaciones naturales individuales, selecciona la base de datos normativa de </a:t>
            </a:r>
            <a:r>
              <a:rPr lang="es-ES_tradnl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r</a:t>
            </a:r>
            <a:r>
              <a:rPr lang="es-ES_tradnl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eferencia de acuerdo con la edad de la persona evaluada.</a:t>
            </a:r>
            <a:r>
              <a:rPr lang="es-ES_tradnl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endParaRPr lang="es-ES_tradnl" sz="1800" kern="1200" dirty="0">
              <a:solidFill>
                <a:schemeClr val="accent2">
                  <a:lumMod val="75000"/>
                </a:schemeClr>
              </a:solidFill>
              <a:latin typeface="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BCCC856-C130-124D-5F11-B6A806CD7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075" y="1200151"/>
            <a:ext cx="11210925" cy="5086168"/>
          </a:xfrm>
          <a:prstGeom prst="rect">
            <a:avLst/>
          </a:prstGeom>
        </p:spPr>
      </p:pic>
      <p:sp>
        <p:nvSpPr>
          <p:cNvPr id="3" name="Flecha derecha 2">
            <a:extLst>
              <a:ext uri="{FF2B5EF4-FFF2-40B4-BE49-F238E27FC236}">
                <a16:creationId xmlns:a16="http://schemas.microsoft.com/office/drawing/2014/main" id="{D4AA018F-2E7A-8CD9-2690-435E410C3A6D}"/>
              </a:ext>
            </a:extLst>
          </p:cNvPr>
          <p:cNvSpPr/>
          <p:nvPr/>
        </p:nvSpPr>
        <p:spPr>
          <a:xfrm>
            <a:off x="98790" y="5087123"/>
            <a:ext cx="1101360" cy="531340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089FF67-B3AC-4127-6C6A-72C7220A5C79}"/>
              </a:ext>
            </a:extLst>
          </p:cNvPr>
          <p:cNvSpPr txBox="1"/>
          <p:nvPr/>
        </p:nvSpPr>
        <p:spPr>
          <a:xfrm>
            <a:off x="815795" y="6330252"/>
            <a:ext cx="759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>
                <a:solidFill>
                  <a:schemeClr val="accent3">
                    <a:lumMod val="75000"/>
                  </a:schemeClr>
                </a:solidFill>
              </a:rPr>
              <a:t>Al seleccionar la base de datos normativa correspondiente, da clic en el botón </a:t>
            </a:r>
          </a:p>
        </p:txBody>
      </p:sp>
      <p:pic>
        <p:nvPicPr>
          <p:cNvPr id="9" name="Gráfico 8" descr="Arrow Right con relleno sólido">
            <a:extLst>
              <a:ext uri="{FF2B5EF4-FFF2-40B4-BE49-F238E27FC236}">
                <a16:creationId xmlns:a16="http://schemas.microsoft.com/office/drawing/2014/main" id="{E31BA540-5156-FDD5-91C9-B7DE243420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66974" y="6301488"/>
            <a:ext cx="457200" cy="4572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06D2D77F-E204-84E6-D498-5E1E8E576350}"/>
              </a:ext>
            </a:extLst>
          </p:cNvPr>
          <p:cNvSpPr txBox="1"/>
          <p:nvPr/>
        </p:nvSpPr>
        <p:spPr>
          <a:xfrm>
            <a:off x="8560586" y="6345422"/>
            <a:ext cx="1019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Siguiente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EDEC132A-3EC1-7089-1DC7-D3CDC9CBCCA7}"/>
              </a:ext>
            </a:extLst>
          </p:cNvPr>
          <p:cNvSpPr/>
          <p:nvPr/>
        </p:nvSpPr>
        <p:spPr>
          <a:xfrm>
            <a:off x="237050" y="4667700"/>
            <a:ext cx="448661" cy="41942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1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A78E1199-CA01-3744-6A85-C1F6741FAD52}"/>
              </a:ext>
            </a:extLst>
          </p:cNvPr>
          <p:cNvSpPr/>
          <p:nvPr/>
        </p:nvSpPr>
        <p:spPr>
          <a:xfrm>
            <a:off x="9825700" y="5618463"/>
            <a:ext cx="448661" cy="41942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2</a:t>
            </a:r>
          </a:p>
        </p:txBody>
      </p:sp>
      <p:pic>
        <p:nvPicPr>
          <p:cNvPr id="13" name="Gráfico 12" descr="Line arrow: Counter-clockwise curve contorno">
            <a:extLst>
              <a:ext uri="{FF2B5EF4-FFF2-40B4-BE49-F238E27FC236}">
                <a16:creationId xmlns:a16="http://schemas.microsoft.com/office/drawing/2014/main" id="{B49FE586-7A0E-BB02-0A21-A1480C4910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28771" y="3987660"/>
            <a:ext cx="1779501" cy="177950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0434AD10-7FBD-C9E7-3FDD-2FEE86DA8FC3}"/>
              </a:ext>
            </a:extLst>
          </p:cNvPr>
          <p:cNvSpPr txBox="1"/>
          <p:nvPr/>
        </p:nvSpPr>
        <p:spPr>
          <a:xfrm>
            <a:off x="1191096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20486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C7A6DB-6DBF-18E6-EAB1-DFE7A8691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394" y="229129"/>
            <a:ext cx="11210925" cy="6138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b="1" kern="1200" dirty="0">
                <a:solidFill>
                  <a:schemeClr val="accent2">
                    <a:lumMod val="75000"/>
                  </a:schemeClr>
                </a:solidFill>
                <a:latin typeface=""/>
              </a:rPr>
              <a:t>Paso 2: 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Introduce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manera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manual la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edad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,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escolaridad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y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puntuaciones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naturales de la persona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evaluada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. </a:t>
            </a:r>
            <a:endParaRPr lang="en-US" sz="1800" kern="1200" dirty="0">
              <a:solidFill>
                <a:schemeClr val="accent2">
                  <a:lumMod val="75000"/>
                </a:schemeClr>
              </a:solidFill>
              <a:latin typeface="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F15BDE5-AB67-BE43-7950-349ECD2FE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0232" y="1056744"/>
            <a:ext cx="8221651" cy="557212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5D6A24A-6D52-116B-AE7C-A79DDE974A58}"/>
              </a:ext>
            </a:extLst>
          </p:cNvPr>
          <p:cNvSpPr txBox="1"/>
          <p:nvPr/>
        </p:nvSpPr>
        <p:spPr>
          <a:xfrm>
            <a:off x="83178" y="1519740"/>
            <a:ext cx="37601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1600" dirty="0">
                <a:solidFill>
                  <a:schemeClr val="tx2"/>
                </a:solidFill>
                <a:latin typeface="Avenir Book" panose="02000503020000020003" pitchFamily="2" charset="0"/>
              </a:rPr>
              <a:t>Las tareas que tienen un puntaje </a:t>
            </a:r>
          </a:p>
          <a:p>
            <a:r>
              <a:rPr lang="es-ES_tradnl" sz="1600" dirty="0">
                <a:solidFill>
                  <a:schemeClr val="tx2"/>
                </a:solidFill>
                <a:latin typeface="Avenir Book" panose="02000503020000020003" pitchFamily="2" charset="0"/>
              </a:rPr>
              <a:t>máximo establecido, están delimitadas </a:t>
            </a:r>
          </a:p>
          <a:p>
            <a:r>
              <a:rPr lang="es-ES_tradnl" sz="1600" dirty="0">
                <a:solidFill>
                  <a:schemeClr val="tx2"/>
                </a:solidFill>
                <a:latin typeface="Avenir Book" panose="02000503020000020003" pitchFamily="2" charset="0"/>
              </a:rPr>
              <a:t>en la pestaña de registro con relación </a:t>
            </a:r>
          </a:p>
          <a:p>
            <a:r>
              <a:rPr lang="es-ES_tradnl" sz="1600" dirty="0">
                <a:solidFill>
                  <a:schemeClr val="tx2"/>
                </a:solidFill>
                <a:latin typeface="Avenir Book" panose="02000503020000020003" pitchFamily="2" charset="0"/>
              </a:rPr>
              <a:t>a ese puntaje. Por ejemplo, para el MMSE, no es posible registrar un puntaje mayor a 30. </a:t>
            </a:r>
          </a:p>
          <a:p>
            <a:endParaRPr lang="es-ES_tradnl" sz="1600" dirty="0">
              <a:solidFill>
                <a:schemeClr val="tx2"/>
              </a:solidFill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1600" dirty="0">
                <a:solidFill>
                  <a:schemeClr val="tx2"/>
                </a:solidFill>
                <a:latin typeface="Avenir Book" panose="02000503020000020003" pitchFamily="2" charset="0"/>
              </a:rPr>
              <a:t>Las medidas que no tienen un límite </a:t>
            </a:r>
          </a:p>
          <a:p>
            <a:r>
              <a:rPr lang="es-ES_tradnl" sz="1600" dirty="0">
                <a:solidFill>
                  <a:schemeClr val="tx2"/>
                </a:solidFill>
                <a:latin typeface="Avenir Book" panose="02000503020000020003" pitchFamily="2" charset="0"/>
              </a:rPr>
              <a:t>máximo, permiten el registro del valor </a:t>
            </a:r>
          </a:p>
          <a:p>
            <a:r>
              <a:rPr lang="es-ES_tradnl" sz="1600" dirty="0">
                <a:solidFill>
                  <a:schemeClr val="tx2"/>
                </a:solidFill>
                <a:latin typeface="Avenir Book" panose="02000503020000020003" pitchFamily="2" charset="0"/>
              </a:rPr>
              <a:t>obtenido, por lo que recomendamos verificar ese valor de manera repetida para evitar errores de registro. </a:t>
            </a:r>
          </a:p>
        </p:txBody>
      </p:sp>
      <p:sp>
        <p:nvSpPr>
          <p:cNvPr id="4" name="Flecha izquierda 3">
            <a:extLst>
              <a:ext uri="{FF2B5EF4-FFF2-40B4-BE49-F238E27FC236}">
                <a16:creationId xmlns:a16="http://schemas.microsoft.com/office/drawing/2014/main" id="{9BA55723-6175-A633-F9B9-98EE98B4751B}"/>
              </a:ext>
            </a:extLst>
          </p:cNvPr>
          <p:cNvSpPr/>
          <p:nvPr/>
        </p:nvSpPr>
        <p:spPr>
          <a:xfrm>
            <a:off x="10010093" y="3316028"/>
            <a:ext cx="962708" cy="592132"/>
          </a:xfrm>
          <a:prstGeom prst="lef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7C736D1D-3DC3-CFD7-404B-7189884D31EF}"/>
              </a:ext>
            </a:extLst>
          </p:cNvPr>
          <p:cNvSpPr/>
          <p:nvPr/>
        </p:nvSpPr>
        <p:spPr>
          <a:xfrm>
            <a:off x="116443" y="5213860"/>
            <a:ext cx="3497880" cy="1485373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Al finalizar el registro de todos los puntajes obtenidos, recuerda SIEMPRE guardar los datos.</a:t>
            </a:r>
          </a:p>
          <a:p>
            <a:pPr algn="ctr"/>
            <a:r>
              <a:rPr lang="es-ES_tradnl" dirty="0"/>
              <a:t>Después de guardarlos, da clic en Siguiente.  </a:t>
            </a: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F088AF24-F6B3-4D35-9D47-A1FB741541B1}"/>
              </a:ext>
            </a:extLst>
          </p:cNvPr>
          <p:cNvSpPr/>
          <p:nvPr/>
        </p:nvSpPr>
        <p:spPr>
          <a:xfrm>
            <a:off x="9772650" y="3938082"/>
            <a:ext cx="1657349" cy="177165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sz="1600" dirty="0">
                <a:latin typeface="Avenir Book" panose="02000503020000020003" pitchFamily="2" charset="0"/>
              </a:rPr>
              <a:t>Registro de edad, escolaridad y puntajes obtenidos. </a:t>
            </a:r>
          </a:p>
        </p:txBody>
      </p:sp>
      <p:sp>
        <p:nvSpPr>
          <p:cNvPr id="9" name="Flecha derecha 8">
            <a:extLst>
              <a:ext uri="{FF2B5EF4-FFF2-40B4-BE49-F238E27FC236}">
                <a16:creationId xmlns:a16="http://schemas.microsoft.com/office/drawing/2014/main" id="{85EFACB3-EF4D-5EF3-9788-AAFD7BFF0F3B}"/>
              </a:ext>
            </a:extLst>
          </p:cNvPr>
          <p:cNvSpPr/>
          <p:nvPr/>
        </p:nvSpPr>
        <p:spPr>
          <a:xfrm>
            <a:off x="3490240" y="6138586"/>
            <a:ext cx="1749872" cy="375983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14" name="Gráfico 13" descr="Line arrow: Counter-clockwise curve contorno">
            <a:extLst>
              <a:ext uri="{FF2B5EF4-FFF2-40B4-BE49-F238E27FC236}">
                <a16:creationId xmlns:a16="http://schemas.microsoft.com/office/drawing/2014/main" id="{BCB94656-5B53-3D5C-3EE5-864FDDEF37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58250" y="1214937"/>
            <a:ext cx="4747705" cy="5085851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15F42741-82AB-2EBB-90BF-C84623FEC757}"/>
              </a:ext>
            </a:extLst>
          </p:cNvPr>
          <p:cNvSpPr txBox="1"/>
          <p:nvPr/>
        </p:nvSpPr>
        <p:spPr>
          <a:xfrm>
            <a:off x="130265" y="570973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 dirty="0">
              <a:latin typeface="Avenir Book" panose="02000503020000020003" pitchFamily="2" charset="0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1BC2DDC9-F38D-997D-5AA8-B7F7268553F6}"/>
              </a:ext>
            </a:extLst>
          </p:cNvPr>
          <p:cNvSpPr/>
          <p:nvPr/>
        </p:nvSpPr>
        <p:spPr>
          <a:xfrm>
            <a:off x="11063301" y="3380616"/>
            <a:ext cx="427740" cy="41863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1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89643970-1728-EC43-DAC5-78B75A8AFE7D}"/>
              </a:ext>
            </a:extLst>
          </p:cNvPr>
          <p:cNvSpPr/>
          <p:nvPr/>
        </p:nvSpPr>
        <p:spPr>
          <a:xfrm>
            <a:off x="54861" y="4719598"/>
            <a:ext cx="427740" cy="41863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2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CE723FEB-1BD7-DD62-A414-FFE9632A0D4E}"/>
              </a:ext>
            </a:extLst>
          </p:cNvPr>
          <p:cNvSpPr/>
          <p:nvPr/>
        </p:nvSpPr>
        <p:spPr>
          <a:xfrm>
            <a:off x="11122974" y="5882157"/>
            <a:ext cx="427740" cy="41863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3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9D1FB06-0D57-9C5C-491D-7DB389CF1810}"/>
              </a:ext>
            </a:extLst>
          </p:cNvPr>
          <p:cNvSpPr txBox="1"/>
          <p:nvPr/>
        </p:nvSpPr>
        <p:spPr>
          <a:xfrm>
            <a:off x="11910444" y="651456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225248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BF23E5-DC92-48FB-FD39-1B4E57481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37" y="229126"/>
            <a:ext cx="11210925" cy="87100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b="1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PASO 3.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Selecciona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el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tipo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medida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,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en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puntuaciones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Z o percentiles y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realiza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la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estandarización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.  </a:t>
            </a:r>
            <a:endParaRPr lang="en-US" sz="1800" kern="1200" cap="none" dirty="0">
              <a:solidFill>
                <a:schemeClr val="accent2">
                  <a:lumMod val="75000"/>
                </a:schemeClr>
              </a:solidFill>
              <a:latin typeface="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6EFF3CD-D025-A93E-0A1B-A8E56694E3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121"/>
          <a:stretch/>
        </p:blipFill>
        <p:spPr>
          <a:xfrm>
            <a:off x="2286004" y="1200150"/>
            <a:ext cx="9605913" cy="5657849"/>
          </a:xfrm>
          <a:prstGeom prst="rect">
            <a:avLst/>
          </a:prstGeom>
        </p:spPr>
      </p:pic>
      <p:sp>
        <p:nvSpPr>
          <p:cNvPr id="8" name="Flecha derecha 7">
            <a:extLst>
              <a:ext uri="{FF2B5EF4-FFF2-40B4-BE49-F238E27FC236}">
                <a16:creationId xmlns:a16="http://schemas.microsoft.com/office/drawing/2014/main" id="{4F497A05-B298-8F8C-98C1-E2A4D4F54CC9}"/>
              </a:ext>
            </a:extLst>
          </p:cNvPr>
          <p:cNvSpPr/>
          <p:nvPr/>
        </p:nvSpPr>
        <p:spPr>
          <a:xfrm>
            <a:off x="747715" y="4374508"/>
            <a:ext cx="1465900" cy="60059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BD4843-6856-9E3F-BB5A-A266351214E4}"/>
              </a:ext>
            </a:extLst>
          </p:cNvPr>
          <p:cNvSpPr txBox="1"/>
          <p:nvPr/>
        </p:nvSpPr>
        <p:spPr>
          <a:xfrm>
            <a:off x="0" y="2469204"/>
            <a:ext cx="23366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>
                <a:latin typeface="Avenir Book" panose="02000503020000020003" pitchFamily="2" charset="0"/>
              </a:rPr>
              <a:t>Selecciona el tipo de </a:t>
            </a:r>
          </a:p>
          <a:p>
            <a:r>
              <a:rPr lang="es-ES_tradnl" dirty="0">
                <a:latin typeface="Avenir Book" panose="02000503020000020003" pitchFamily="2" charset="0"/>
              </a:rPr>
              <a:t>puntaje requerido y </a:t>
            </a:r>
          </a:p>
          <a:p>
            <a:r>
              <a:rPr lang="es-ES_tradnl" dirty="0">
                <a:latin typeface="Avenir Book" panose="02000503020000020003" pitchFamily="2" charset="0"/>
              </a:rPr>
              <a:t>después, realiza la </a:t>
            </a:r>
          </a:p>
          <a:p>
            <a:r>
              <a:rPr lang="es-ES_tradnl" dirty="0">
                <a:latin typeface="Avenir Book" panose="02000503020000020003" pitchFamily="2" charset="0"/>
              </a:rPr>
              <a:t>Estandarización.</a:t>
            </a:r>
          </a:p>
        </p:txBody>
      </p:sp>
      <p:sp>
        <p:nvSpPr>
          <p:cNvPr id="11" name="Flecha doblada hacia arriba 10">
            <a:extLst>
              <a:ext uri="{FF2B5EF4-FFF2-40B4-BE49-F238E27FC236}">
                <a16:creationId xmlns:a16="http://schemas.microsoft.com/office/drawing/2014/main" id="{76622C39-C201-B21E-36D1-623F00C5FBA7}"/>
              </a:ext>
            </a:extLst>
          </p:cNvPr>
          <p:cNvSpPr/>
          <p:nvPr/>
        </p:nvSpPr>
        <p:spPr>
          <a:xfrm rot="5400000">
            <a:off x="744901" y="5183999"/>
            <a:ext cx="1909259" cy="1028167"/>
          </a:xfrm>
          <a:prstGeom prst="bentUp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E6B9A88-DDE1-BB4C-205A-E5C4C8AD53F6}"/>
              </a:ext>
            </a:extLst>
          </p:cNvPr>
          <p:cNvSpPr txBox="1"/>
          <p:nvPr/>
        </p:nvSpPr>
        <p:spPr>
          <a:xfrm>
            <a:off x="5034894" y="6170671"/>
            <a:ext cx="6541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>
                <a:latin typeface="Avenir Book" panose="02000503020000020003" pitchFamily="2" charset="0"/>
              </a:rPr>
              <a:t> Posterior a realizar la estandarización, continúa en Siguiente. 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A0F9C0F9-36B7-FD48-23DA-984FE7D0BEA7}"/>
              </a:ext>
            </a:extLst>
          </p:cNvPr>
          <p:cNvSpPr/>
          <p:nvPr/>
        </p:nvSpPr>
        <p:spPr>
          <a:xfrm>
            <a:off x="135899" y="4388796"/>
            <a:ext cx="526093" cy="5153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1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E349BEB7-4055-A1D7-6341-1498FD63CB40}"/>
              </a:ext>
            </a:extLst>
          </p:cNvPr>
          <p:cNvSpPr/>
          <p:nvPr/>
        </p:nvSpPr>
        <p:spPr>
          <a:xfrm>
            <a:off x="472137" y="6097647"/>
            <a:ext cx="526093" cy="5153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2</a:t>
            </a:r>
          </a:p>
        </p:txBody>
      </p:sp>
      <p:pic>
        <p:nvPicPr>
          <p:cNvPr id="17" name="Gráfico 16" descr="Line arrow: Counter-clockwise curve contorno">
            <a:extLst>
              <a:ext uri="{FF2B5EF4-FFF2-40B4-BE49-F238E27FC236}">
                <a16:creationId xmlns:a16="http://schemas.microsoft.com/office/drawing/2014/main" id="{09604879-A56E-0596-CF0B-DA24F5FCA8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3351858">
            <a:off x="5425269" y="1128806"/>
            <a:ext cx="4804464" cy="5800536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6477385D-BDBB-C4C9-2ECC-53A5AFBAD6DE}"/>
              </a:ext>
            </a:extLst>
          </p:cNvPr>
          <p:cNvSpPr/>
          <p:nvPr/>
        </p:nvSpPr>
        <p:spPr>
          <a:xfrm>
            <a:off x="10046036" y="2211514"/>
            <a:ext cx="526093" cy="5153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3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851F11C-33BA-3359-AECA-954E70BDCD73}"/>
              </a:ext>
            </a:extLst>
          </p:cNvPr>
          <p:cNvSpPr txBox="1"/>
          <p:nvPr/>
        </p:nvSpPr>
        <p:spPr>
          <a:xfrm>
            <a:off x="11891918" y="65073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076632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7F919D-27F5-4341-0FFA-EF3B0462F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046" y="222579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b="1" kern="1200" dirty="0">
                <a:solidFill>
                  <a:schemeClr val="accent2">
                    <a:lumMod val="75000"/>
                  </a:schemeClr>
                </a:solidFill>
                <a:latin typeface=""/>
              </a:rPr>
              <a:t>Paso 4.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Selección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idioma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y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formato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descarga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la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gráfica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y del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archivo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con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los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resultados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estandarizados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.</a:t>
            </a:r>
            <a:endParaRPr lang="en-US" sz="1800" kern="1200" dirty="0">
              <a:solidFill>
                <a:schemeClr val="accent2">
                  <a:lumMod val="75000"/>
                </a:schemeClr>
              </a:solidFill>
              <a:latin typeface=""/>
            </a:endParaRPr>
          </a:p>
        </p:txBody>
      </p:sp>
      <p:sp>
        <p:nvSpPr>
          <p:cNvPr id="3" name="Flecha derecha 2">
            <a:extLst>
              <a:ext uri="{FF2B5EF4-FFF2-40B4-BE49-F238E27FC236}">
                <a16:creationId xmlns:a16="http://schemas.microsoft.com/office/drawing/2014/main" id="{BDCA7ABE-A338-5A92-D3C1-0C97C7B50BD4}"/>
              </a:ext>
            </a:extLst>
          </p:cNvPr>
          <p:cNvSpPr/>
          <p:nvPr/>
        </p:nvSpPr>
        <p:spPr>
          <a:xfrm>
            <a:off x="772439" y="2479895"/>
            <a:ext cx="693456" cy="350213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80FEC132-16E3-B8F5-5C12-EE6E7A177741}"/>
              </a:ext>
            </a:extLst>
          </p:cNvPr>
          <p:cNvSpPr/>
          <p:nvPr/>
        </p:nvSpPr>
        <p:spPr>
          <a:xfrm>
            <a:off x="180000" y="2384786"/>
            <a:ext cx="526093" cy="5153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1</a:t>
            </a: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D7C10EEA-9A50-EC25-F26F-81EDFBEF778E}"/>
              </a:ext>
            </a:extLst>
          </p:cNvPr>
          <p:cNvSpPr/>
          <p:nvPr/>
        </p:nvSpPr>
        <p:spPr>
          <a:xfrm>
            <a:off x="10094703" y="4338223"/>
            <a:ext cx="1988380" cy="19145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sz="1600" dirty="0">
                <a:latin typeface="Avenir Book" panose="02000503020000020003" pitchFamily="2" charset="0"/>
              </a:rPr>
              <a:t>Al presionar </a:t>
            </a:r>
          </a:p>
          <a:p>
            <a:r>
              <a:rPr lang="es-ES_tradnl" sz="1600" dirty="0">
                <a:latin typeface="Avenir Book" panose="02000503020000020003" pitchFamily="2" charset="0"/>
              </a:rPr>
              <a:t>Siguiente (en la parte superior de la ventana) regresa al inicio </a:t>
            </a:r>
          </a:p>
          <a:p>
            <a:r>
              <a:rPr lang="es-ES_tradnl" sz="1600" dirty="0">
                <a:latin typeface="Avenir Book" panose="02000503020000020003" pitchFamily="2" charset="0"/>
              </a:rPr>
              <a:t>de la calculadora.</a:t>
            </a:r>
          </a:p>
        </p:txBody>
      </p:sp>
      <p:pic>
        <p:nvPicPr>
          <p:cNvPr id="11" name="Gráfico 10" descr="Line arrow: Counter-clockwise curve contorno">
            <a:extLst>
              <a:ext uri="{FF2B5EF4-FFF2-40B4-BE49-F238E27FC236}">
                <a16:creationId xmlns:a16="http://schemas.microsoft.com/office/drawing/2014/main" id="{9EB395AD-2A4E-8788-DF62-5457D704D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9984" y="1991100"/>
            <a:ext cx="1612852" cy="1612852"/>
          </a:xfrm>
          <a:prstGeom prst="rect">
            <a:avLst/>
          </a:prstGeom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6800698F-DC64-FDDF-4004-27BC540A3FE3}"/>
              </a:ext>
            </a:extLst>
          </p:cNvPr>
          <p:cNvSpPr/>
          <p:nvPr/>
        </p:nvSpPr>
        <p:spPr>
          <a:xfrm>
            <a:off x="11421236" y="3603952"/>
            <a:ext cx="526093" cy="5153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4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9F15BFD7-B931-1CCC-E616-857689ED3D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9026" y="1084548"/>
            <a:ext cx="8363637" cy="5673436"/>
          </a:xfrm>
          <a:prstGeom prst="rect">
            <a:avLst/>
          </a:prstGeom>
        </p:spPr>
      </p:pic>
      <p:sp>
        <p:nvSpPr>
          <p:cNvPr id="4" name="Flecha arriba 3">
            <a:extLst>
              <a:ext uri="{FF2B5EF4-FFF2-40B4-BE49-F238E27FC236}">
                <a16:creationId xmlns:a16="http://schemas.microsoft.com/office/drawing/2014/main" id="{05A45FF4-69BF-81CC-C638-013CA0C9BF1D}"/>
              </a:ext>
            </a:extLst>
          </p:cNvPr>
          <p:cNvSpPr/>
          <p:nvPr/>
        </p:nvSpPr>
        <p:spPr>
          <a:xfrm>
            <a:off x="5183725" y="5133933"/>
            <a:ext cx="563671" cy="878973"/>
          </a:xfrm>
          <a:prstGeom prst="up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CAE04495-CF60-23A8-E211-7128924588B9}"/>
              </a:ext>
            </a:extLst>
          </p:cNvPr>
          <p:cNvSpPr/>
          <p:nvPr/>
        </p:nvSpPr>
        <p:spPr>
          <a:xfrm>
            <a:off x="5202513" y="6113467"/>
            <a:ext cx="526093" cy="5153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3</a:t>
            </a: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EB578462-B20D-CA18-8D4B-1A3EB2CFB9C7}"/>
              </a:ext>
            </a:extLst>
          </p:cNvPr>
          <p:cNvSpPr/>
          <p:nvPr/>
        </p:nvSpPr>
        <p:spPr>
          <a:xfrm>
            <a:off x="246346" y="6039846"/>
            <a:ext cx="526093" cy="5153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latin typeface="Avenir Book" panose="02000503020000020003" pitchFamily="2" charset="0"/>
              </a:rPr>
              <a:t>2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7EF146F6-9621-1D58-CC71-76A931BBA5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896" r="17820" b="90378"/>
          <a:stretch/>
        </p:blipFill>
        <p:spPr>
          <a:xfrm>
            <a:off x="9915794" y="1246265"/>
            <a:ext cx="1988380" cy="74483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BF6D79C9-F88A-A345-E324-8BE7366B55D3}"/>
              </a:ext>
            </a:extLst>
          </p:cNvPr>
          <p:cNvSpPr txBox="1"/>
          <p:nvPr/>
        </p:nvSpPr>
        <p:spPr>
          <a:xfrm>
            <a:off x="11852971" y="647164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6</a:t>
            </a:r>
          </a:p>
        </p:txBody>
      </p:sp>
      <p:sp>
        <p:nvSpPr>
          <p:cNvPr id="5" name="Flecha derecha 4">
            <a:extLst>
              <a:ext uri="{FF2B5EF4-FFF2-40B4-BE49-F238E27FC236}">
                <a16:creationId xmlns:a16="http://schemas.microsoft.com/office/drawing/2014/main" id="{580A9B95-2084-2E74-FC84-F2C4C83FD951}"/>
              </a:ext>
            </a:extLst>
          </p:cNvPr>
          <p:cNvSpPr/>
          <p:nvPr/>
        </p:nvSpPr>
        <p:spPr>
          <a:xfrm>
            <a:off x="815570" y="6125649"/>
            <a:ext cx="693456" cy="350213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200520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BF847F-9718-36AE-B74C-94C5FB56A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514878"/>
            <a:ext cx="11210925" cy="5096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Ejemplo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visualización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resultados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en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Excel</a:t>
            </a:r>
            <a:endParaRPr lang="en-US" sz="1800" kern="1200" cap="none" dirty="0">
              <a:solidFill>
                <a:schemeClr val="accent2">
                  <a:lumMod val="75000"/>
                </a:schemeClr>
              </a:solidFill>
              <a:latin typeface="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2612971-FAA8-4C90-83ED-A8FE745C2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58" y="1216604"/>
            <a:ext cx="11192875" cy="181413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D182AF1-2A76-2270-F622-F3D22B5E7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533" y="3864925"/>
            <a:ext cx="11135900" cy="1282819"/>
          </a:xfrm>
          <a:prstGeom prst="rect">
            <a:avLst/>
          </a:prstGeom>
        </p:spPr>
      </p:pic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id="{FD078BC3-C623-8F78-FB90-2EC466FD331B}"/>
              </a:ext>
            </a:extLst>
          </p:cNvPr>
          <p:cNvSpPr/>
          <p:nvPr/>
        </p:nvSpPr>
        <p:spPr>
          <a:xfrm>
            <a:off x="3688554" y="5499814"/>
            <a:ext cx="4814887" cy="48577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Puntuaciones naturales a percentiles</a:t>
            </a:r>
          </a:p>
        </p:txBody>
      </p:sp>
      <p:sp>
        <p:nvSpPr>
          <p:cNvPr id="14" name="Rectángulo redondeado 13">
            <a:extLst>
              <a:ext uri="{FF2B5EF4-FFF2-40B4-BE49-F238E27FC236}">
                <a16:creationId xmlns:a16="http://schemas.microsoft.com/office/drawing/2014/main" id="{5EB1B512-053D-2DB0-277A-A198F19E4331}"/>
              </a:ext>
            </a:extLst>
          </p:cNvPr>
          <p:cNvSpPr/>
          <p:nvPr/>
        </p:nvSpPr>
        <p:spPr>
          <a:xfrm>
            <a:off x="3491757" y="3005739"/>
            <a:ext cx="5208475" cy="48577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Puntuaciones naturales a puntuaciones z</a:t>
            </a:r>
          </a:p>
        </p:txBody>
      </p:sp>
      <p:sp>
        <p:nvSpPr>
          <p:cNvPr id="21" name="Flecha arriba 20">
            <a:extLst>
              <a:ext uri="{FF2B5EF4-FFF2-40B4-BE49-F238E27FC236}">
                <a16:creationId xmlns:a16="http://schemas.microsoft.com/office/drawing/2014/main" id="{775E4AA0-9C62-2C4C-8096-F2A7A398E275}"/>
              </a:ext>
            </a:extLst>
          </p:cNvPr>
          <p:cNvSpPr/>
          <p:nvPr/>
        </p:nvSpPr>
        <p:spPr>
          <a:xfrm>
            <a:off x="5977764" y="2453010"/>
            <a:ext cx="368459" cy="472172"/>
          </a:xfrm>
          <a:prstGeom prst="up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2" name="Flecha arriba 21">
            <a:extLst>
              <a:ext uri="{FF2B5EF4-FFF2-40B4-BE49-F238E27FC236}">
                <a16:creationId xmlns:a16="http://schemas.microsoft.com/office/drawing/2014/main" id="{34C8745F-2BEC-A370-804F-008C74A281F0}"/>
              </a:ext>
            </a:extLst>
          </p:cNvPr>
          <p:cNvSpPr/>
          <p:nvPr/>
        </p:nvSpPr>
        <p:spPr>
          <a:xfrm>
            <a:off x="5977764" y="4962767"/>
            <a:ext cx="368459" cy="472172"/>
          </a:xfrm>
          <a:prstGeom prst="up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F36A89BF-9BA9-D965-479E-1401415C9D8C}"/>
              </a:ext>
            </a:extLst>
          </p:cNvPr>
          <p:cNvSpPr/>
          <p:nvPr/>
        </p:nvSpPr>
        <p:spPr>
          <a:xfrm>
            <a:off x="720724" y="6143621"/>
            <a:ext cx="10809289" cy="47148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solidFill>
                <a:schemeClr val="accent3"/>
              </a:solidFill>
            </a:endParaRPr>
          </a:p>
          <a:p>
            <a:pPr algn="ctr"/>
            <a:r>
              <a:rPr lang="es-ES_tradnl" dirty="0">
                <a:solidFill>
                  <a:schemeClr val="accent3"/>
                </a:solidFill>
              </a:rPr>
              <a:t>A partir del archivo de Excel se pueden elaborar tablas para reportes de resultados, tarea por tarea. </a:t>
            </a:r>
          </a:p>
          <a:p>
            <a:pPr algn="ctr"/>
            <a:endParaRPr lang="es-ES_tradnl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7FCDF3D-3C09-4ABA-920D-85CC2869FCBC}"/>
              </a:ext>
            </a:extLst>
          </p:cNvPr>
          <p:cNvSpPr txBox="1"/>
          <p:nvPr/>
        </p:nvSpPr>
        <p:spPr>
          <a:xfrm>
            <a:off x="4464061" y="1206049"/>
            <a:ext cx="3027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b="1" dirty="0">
                <a:solidFill>
                  <a:schemeClr val="accent2">
                    <a:lumMod val="75000"/>
                  </a:schemeClr>
                </a:solidFill>
                <a:latin typeface="Avenir Book" panose="02000503020000020003" pitchFamily="2" charset="0"/>
              </a:rPr>
              <a:t>Natural                     Z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6EEDEC7-FBD6-EFEC-6E11-BE72129FFB71}"/>
              </a:ext>
            </a:extLst>
          </p:cNvPr>
          <p:cNvSpPr txBox="1"/>
          <p:nvPr/>
        </p:nvSpPr>
        <p:spPr>
          <a:xfrm>
            <a:off x="4369326" y="3695038"/>
            <a:ext cx="352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b="1" dirty="0">
                <a:solidFill>
                  <a:schemeClr val="accent2">
                    <a:lumMod val="75000"/>
                  </a:schemeClr>
                </a:solidFill>
                <a:latin typeface="Avenir Book" panose="02000503020000020003" pitchFamily="2" charset="0"/>
              </a:rPr>
              <a:t>Natural               Percentil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EC771D7-B991-569E-C003-618DF86883A2}"/>
              </a:ext>
            </a:extLst>
          </p:cNvPr>
          <p:cNvSpPr txBox="1"/>
          <p:nvPr/>
        </p:nvSpPr>
        <p:spPr>
          <a:xfrm>
            <a:off x="1191096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070605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76EDFA-6ADF-C803-15CF-BE8AF070B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300561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jemplo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visualización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gráfica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los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resultados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en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puntuaciones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Z 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con la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selección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tareas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específicas</a:t>
            </a:r>
            <a:endParaRPr lang="en-US" sz="1800" kern="1200" cap="none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ED791B3-9307-DE1B-94CA-B8CB01895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673" y="1162569"/>
            <a:ext cx="9605136" cy="480256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E7ED8CF-F432-52AB-FFC2-513BDE103AE0}"/>
              </a:ext>
            </a:extLst>
          </p:cNvPr>
          <p:cNvSpPr txBox="1"/>
          <p:nvPr/>
        </p:nvSpPr>
        <p:spPr>
          <a:xfrm>
            <a:off x="1189191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8</a:t>
            </a:r>
          </a:p>
        </p:txBody>
      </p:sp>
      <p:sp>
        <p:nvSpPr>
          <p:cNvPr id="15" name="Rectángulo redondeado 14">
            <a:extLst>
              <a:ext uri="{FF2B5EF4-FFF2-40B4-BE49-F238E27FC236}">
                <a16:creationId xmlns:a16="http://schemas.microsoft.com/office/drawing/2014/main" id="{99FA03AF-EF81-7238-75B9-8B0DA6F6E5B9}"/>
              </a:ext>
            </a:extLst>
          </p:cNvPr>
          <p:cNvSpPr/>
          <p:nvPr/>
        </p:nvSpPr>
        <p:spPr>
          <a:xfrm>
            <a:off x="172995" y="5614988"/>
            <a:ext cx="1328848" cy="1057661"/>
          </a:xfrm>
          <a:prstGeom prst="roundRect">
            <a:avLst/>
          </a:prstGeom>
          <a:ln w="28575">
            <a:solidFill>
              <a:srgbClr val="86BBAA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 sz="1400" dirty="0">
              <a:latin typeface="Avenir Book" panose="02000503020000020003" pitchFamily="2" charset="0"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C7D74C16-F4C7-A3C9-B1B6-DD64E122B557}"/>
              </a:ext>
            </a:extLst>
          </p:cNvPr>
          <p:cNvSpPr/>
          <p:nvPr/>
        </p:nvSpPr>
        <p:spPr>
          <a:xfrm>
            <a:off x="295956" y="5700906"/>
            <a:ext cx="261258" cy="22840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 dirty="0">
              <a:latin typeface="Avenir Book" panose="02000503020000020003" pitchFamily="2" charset="0"/>
            </a:endParaRP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D2DCBC75-A11B-92AF-0971-0129DCFBF7C4}"/>
              </a:ext>
            </a:extLst>
          </p:cNvPr>
          <p:cNvSpPr/>
          <p:nvPr/>
        </p:nvSpPr>
        <p:spPr>
          <a:xfrm>
            <a:off x="295956" y="6031636"/>
            <a:ext cx="261258" cy="228407"/>
          </a:xfrm>
          <a:prstGeom prst="ellipse">
            <a:avLst/>
          </a:prstGeom>
          <a:solidFill>
            <a:srgbClr val="EED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>
              <a:latin typeface="Avenir Book" panose="02000503020000020003" pitchFamily="2" charset="0"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B39B79B6-3FAE-03C6-F98B-54D42A337B7E}"/>
              </a:ext>
            </a:extLst>
          </p:cNvPr>
          <p:cNvSpPr/>
          <p:nvPr/>
        </p:nvSpPr>
        <p:spPr>
          <a:xfrm>
            <a:off x="295956" y="6362366"/>
            <a:ext cx="261258" cy="22840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>
              <a:latin typeface="Avenir Book" panose="02000503020000020003" pitchFamily="2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8B3F4034-BC99-F595-ED5D-0B8AD9174A6E}"/>
              </a:ext>
            </a:extLst>
          </p:cNvPr>
          <p:cNvSpPr txBox="1"/>
          <p:nvPr/>
        </p:nvSpPr>
        <p:spPr>
          <a:xfrm>
            <a:off x="557214" y="5630443"/>
            <a:ext cx="5164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Alto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005CA70-4F3B-CB75-7BE9-C5C6A1444E1D}"/>
              </a:ext>
            </a:extLst>
          </p:cNvPr>
          <p:cNvSpPr txBox="1"/>
          <p:nvPr/>
        </p:nvSpPr>
        <p:spPr>
          <a:xfrm>
            <a:off x="542926" y="5966880"/>
            <a:ext cx="958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Promedio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891331B-AB57-258C-3D12-7CDE0592F39C}"/>
              </a:ext>
            </a:extLst>
          </p:cNvPr>
          <p:cNvSpPr txBox="1"/>
          <p:nvPr/>
        </p:nvSpPr>
        <p:spPr>
          <a:xfrm>
            <a:off x="557214" y="6316394"/>
            <a:ext cx="540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Bajo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64F5DE96-A1FA-E21E-6318-1CE26272D0A1}"/>
              </a:ext>
            </a:extLst>
          </p:cNvPr>
          <p:cNvSpPr txBox="1"/>
          <p:nvPr/>
        </p:nvSpPr>
        <p:spPr>
          <a:xfrm>
            <a:off x="1516429" y="6397236"/>
            <a:ext cx="25090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Interpretación de los colores </a:t>
            </a:r>
          </a:p>
        </p:txBody>
      </p:sp>
      <p:sp>
        <p:nvSpPr>
          <p:cNvPr id="23" name="Flecha izquierda 22">
            <a:extLst>
              <a:ext uri="{FF2B5EF4-FFF2-40B4-BE49-F238E27FC236}">
                <a16:creationId xmlns:a16="http://schemas.microsoft.com/office/drawing/2014/main" id="{A4FBDC0F-780A-08BB-66F6-56E6B9F0D54C}"/>
              </a:ext>
            </a:extLst>
          </p:cNvPr>
          <p:cNvSpPr/>
          <p:nvPr/>
        </p:nvSpPr>
        <p:spPr>
          <a:xfrm>
            <a:off x="1624804" y="5815109"/>
            <a:ext cx="971550" cy="559137"/>
          </a:xfrm>
          <a:prstGeom prst="leftArrow">
            <a:avLst/>
          </a:prstGeom>
          <a:solidFill>
            <a:srgbClr val="86BB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10E01C72-00B0-E62D-D668-B21C37062DC4}"/>
              </a:ext>
            </a:extLst>
          </p:cNvPr>
          <p:cNvSpPr txBox="1"/>
          <p:nvPr/>
        </p:nvSpPr>
        <p:spPr>
          <a:xfrm>
            <a:off x="276015" y="5043290"/>
            <a:ext cx="1078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Valor de la </a:t>
            </a:r>
          </a:p>
          <a:p>
            <a:r>
              <a:rPr lang="es-ES_tradnl" sz="1400" dirty="0">
                <a:latin typeface="Avenir Book" panose="02000503020000020003" pitchFamily="2" charset="0"/>
              </a:rPr>
              <a:t>Puntuación</a:t>
            </a:r>
          </a:p>
        </p:txBody>
      </p:sp>
    </p:spTree>
    <p:extLst>
      <p:ext uri="{BB962C8B-B14F-4D97-AF65-F5344CB8AC3E}">
        <p14:creationId xmlns:p14="http://schemas.microsoft.com/office/powerpoint/2010/main" val="629124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08C67B-39A2-29AE-5DCE-1D9431B91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636" y="253201"/>
            <a:ext cx="11510282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jemplo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visualización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gráfica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los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resultados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en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puntuaciones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Z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para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todas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las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medidas</a:t>
            </a:r>
            <a:r>
              <a:rPr lang="en-US" sz="18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incluidas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en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la base de </a:t>
            </a:r>
            <a:r>
              <a:rPr lang="en-US" sz="1800" kern="1200" cap="none" dirty="0" err="1">
                <a:solidFill>
                  <a:schemeClr val="accent2">
                    <a:lumMod val="75000"/>
                  </a:schemeClr>
                </a:solidFill>
                <a:latin typeface=""/>
              </a:rPr>
              <a:t>datos</a:t>
            </a:r>
            <a:r>
              <a:rPr lang="en-US" sz="1800" kern="1200" cap="none" dirty="0">
                <a:solidFill>
                  <a:schemeClr val="accent2">
                    <a:lumMod val="75000"/>
                  </a:schemeClr>
                </a:solidFill>
                <a:latin typeface=""/>
              </a:rPr>
              <a:t> del CERAD-MX</a:t>
            </a:r>
            <a:endParaRPr lang="en-US" sz="1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FB33FB-BF56-9536-95A7-7A3A54638E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134"/>
          <a:stretch/>
        </p:blipFill>
        <p:spPr>
          <a:xfrm>
            <a:off x="1638966" y="1078465"/>
            <a:ext cx="10252951" cy="523540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1672314-6835-695B-D09A-50DFF22AF845}"/>
              </a:ext>
            </a:extLst>
          </p:cNvPr>
          <p:cNvSpPr txBox="1"/>
          <p:nvPr/>
        </p:nvSpPr>
        <p:spPr>
          <a:xfrm>
            <a:off x="1189191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9</a:t>
            </a: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id="{98247966-107A-9890-FB86-11C71666A56B}"/>
              </a:ext>
            </a:extLst>
          </p:cNvPr>
          <p:cNvSpPr/>
          <p:nvPr/>
        </p:nvSpPr>
        <p:spPr>
          <a:xfrm>
            <a:off x="172995" y="5614988"/>
            <a:ext cx="1328848" cy="1057661"/>
          </a:xfrm>
          <a:prstGeom prst="roundRect">
            <a:avLst/>
          </a:prstGeom>
          <a:ln w="28575">
            <a:solidFill>
              <a:srgbClr val="86BBAA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 sz="1400" dirty="0">
              <a:latin typeface="Avenir Book" panose="02000503020000020003" pitchFamily="2" charset="0"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0A86A057-56E0-2B15-A57E-0A23D0C28B8A}"/>
              </a:ext>
            </a:extLst>
          </p:cNvPr>
          <p:cNvSpPr/>
          <p:nvPr/>
        </p:nvSpPr>
        <p:spPr>
          <a:xfrm>
            <a:off x="295956" y="5700906"/>
            <a:ext cx="261258" cy="22840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 dirty="0">
              <a:latin typeface="Avenir Book" panose="02000503020000020003" pitchFamily="2" charset="0"/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C3CB80C8-FED6-605A-863F-987772E4C38D}"/>
              </a:ext>
            </a:extLst>
          </p:cNvPr>
          <p:cNvSpPr/>
          <p:nvPr/>
        </p:nvSpPr>
        <p:spPr>
          <a:xfrm>
            <a:off x="295956" y="6031636"/>
            <a:ext cx="261258" cy="228407"/>
          </a:xfrm>
          <a:prstGeom prst="ellipse">
            <a:avLst/>
          </a:prstGeom>
          <a:solidFill>
            <a:srgbClr val="EED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>
              <a:latin typeface="Avenir Book" panose="02000503020000020003" pitchFamily="2" charset="0"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C4E34334-96C4-5EB7-C929-5400F030F228}"/>
              </a:ext>
            </a:extLst>
          </p:cNvPr>
          <p:cNvSpPr/>
          <p:nvPr/>
        </p:nvSpPr>
        <p:spPr>
          <a:xfrm>
            <a:off x="295956" y="6362366"/>
            <a:ext cx="261258" cy="22840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>
              <a:latin typeface="Avenir Book" panose="02000503020000020003" pitchFamily="2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850F331A-E65F-9138-27C3-0EF8828E9EDA}"/>
              </a:ext>
            </a:extLst>
          </p:cNvPr>
          <p:cNvSpPr txBox="1"/>
          <p:nvPr/>
        </p:nvSpPr>
        <p:spPr>
          <a:xfrm>
            <a:off x="557214" y="5630443"/>
            <a:ext cx="5164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Alto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291BA9F-58B8-0D83-7746-5626C826E356}"/>
              </a:ext>
            </a:extLst>
          </p:cNvPr>
          <p:cNvSpPr txBox="1"/>
          <p:nvPr/>
        </p:nvSpPr>
        <p:spPr>
          <a:xfrm>
            <a:off x="542926" y="5966880"/>
            <a:ext cx="958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Promedio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D484797-482B-995D-6982-86565849CDD6}"/>
              </a:ext>
            </a:extLst>
          </p:cNvPr>
          <p:cNvSpPr txBox="1"/>
          <p:nvPr/>
        </p:nvSpPr>
        <p:spPr>
          <a:xfrm>
            <a:off x="557214" y="6316394"/>
            <a:ext cx="540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Bajo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AF4DC1E9-1719-827E-38D7-2903E9CCC826}"/>
              </a:ext>
            </a:extLst>
          </p:cNvPr>
          <p:cNvSpPr txBox="1"/>
          <p:nvPr/>
        </p:nvSpPr>
        <p:spPr>
          <a:xfrm>
            <a:off x="1516429" y="6397236"/>
            <a:ext cx="25090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Interpretación de los colores </a:t>
            </a:r>
          </a:p>
        </p:txBody>
      </p:sp>
      <p:sp>
        <p:nvSpPr>
          <p:cNvPr id="25" name="Flecha izquierda 24">
            <a:extLst>
              <a:ext uri="{FF2B5EF4-FFF2-40B4-BE49-F238E27FC236}">
                <a16:creationId xmlns:a16="http://schemas.microsoft.com/office/drawing/2014/main" id="{36E921DF-68C5-680F-09D5-6B3C0295F32C}"/>
              </a:ext>
            </a:extLst>
          </p:cNvPr>
          <p:cNvSpPr/>
          <p:nvPr/>
        </p:nvSpPr>
        <p:spPr>
          <a:xfrm>
            <a:off x="1624804" y="5815109"/>
            <a:ext cx="971550" cy="559137"/>
          </a:xfrm>
          <a:prstGeom prst="leftArrow">
            <a:avLst/>
          </a:prstGeom>
          <a:solidFill>
            <a:srgbClr val="86BB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400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31DDC69F-77F7-B8DE-860D-1AC03DAFB874}"/>
              </a:ext>
            </a:extLst>
          </p:cNvPr>
          <p:cNvSpPr txBox="1"/>
          <p:nvPr/>
        </p:nvSpPr>
        <p:spPr>
          <a:xfrm>
            <a:off x="276015" y="5043290"/>
            <a:ext cx="1078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latin typeface="Avenir Book" panose="02000503020000020003" pitchFamily="2" charset="0"/>
              </a:rPr>
              <a:t>Valor de la </a:t>
            </a:r>
          </a:p>
          <a:p>
            <a:r>
              <a:rPr lang="es-ES_tradnl" sz="1400" dirty="0">
                <a:latin typeface="Avenir Book" panose="02000503020000020003" pitchFamily="2" charset="0"/>
              </a:rPr>
              <a:t>Puntuación</a:t>
            </a:r>
          </a:p>
        </p:txBody>
      </p:sp>
    </p:spTree>
    <p:extLst>
      <p:ext uri="{BB962C8B-B14F-4D97-AF65-F5344CB8AC3E}">
        <p14:creationId xmlns:p14="http://schemas.microsoft.com/office/powerpoint/2010/main" val="2465647519"/>
      </p:ext>
    </p:extLst>
  </p:cSld>
  <p:clrMapOvr>
    <a:masterClrMapping/>
  </p:clrMapOvr>
</p:sld>
</file>

<file path=ppt/theme/theme1.xml><?xml version="1.0" encoding="utf-8"?>
<a:theme xmlns:a="http://schemas.openxmlformats.org/drawingml/2006/main" name="Paquete">
  <a:themeElements>
    <a:clrScheme name="Paquete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quet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quet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881</TotalTime>
  <Words>479</Words>
  <Application>Microsoft Office PowerPoint</Application>
  <PresentationFormat>Panorámica</PresentationFormat>
  <Paragraphs>87</Paragraphs>
  <Slides>10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Avenir Book</vt:lpstr>
      <vt:lpstr>Calibri</vt:lpstr>
      <vt:lpstr>Gill Sans MT</vt:lpstr>
      <vt:lpstr>Paquete</vt:lpstr>
      <vt:lpstr>Presentación de PowerPoint</vt:lpstr>
      <vt:lpstr>La dirección para acceder a la calculadora es:  https://labneuroudg.shinyapps.io/aplic/   o mediante código QR:</vt:lpstr>
      <vt:lpstr>Paso 1: Para estandarizar las puntuaciones naturales individuales, selecciona la base de datos normativa de referencia de acuerdo con la edad de la persona evaluada. </vt:lpstr>
      <vt:lpstr>Paso 2: Introduce de manera manual la edad, escolaridad y puntuaciones naturales de la persona evaluada. </vt:lpstr>
      <vt:lpstr>PASO 3. Selecciona el tipo de medida, en puntuaciones Z o percentiles y realiza la estandarización.  </vt:lpstr>
      <vt:lpstr>Paso 4. Selección de idioma y formato de descarga de la gráfica y del archivo con los resultados estandarizados.</vt:lpstr>
      <vt:lpstr>Ejemplo de visualización de resultados en Excel</vt:lpstr>
      <vt:lpstr>Ejemplo de visualización gráfica de los resultados en puntuaciones Z con la selección de tareas específicas</vt:lpstr>
      <vt:lpstr>Ejemplo de visualización gráfica de los resultados en puntuaciones Z para todas las medidas incluidas en la base de datos del CERAD-MX</vt:lpstr>
      <vt:lpstr>Ejemplo de visualización gráfica de los resultados en percentiles para todas las medidas incluidas en la base de datos del CERAD-MX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angie zuno</dc:creator>
  <cp:lastModifiedBy>Ricardo Jauregui</cp:lastModifiedBy>
  <cp:revision>25</cp:revision>
  <dcterms:created xsi:type="dcterms:W3CDTF">2025-06-10T23:58:03Z</dcterms:created>
  <dcterms:modified xsi:type="dcterms:W3CDTF">2025-09-19T16:20:56Z</dcterms:modified>
</cp:coreProperties>
</file>

<file path=docProps/thumbnail.jpeg>
</file>